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5"/>
  </p:notesMasterIdLst>
  <p:sldIdLst>
    <p:sldId id="279" r:id="rId2"/>
    <p:sldId id="281" r:id="rId3"/>
    <p:sldId id="287" r:id="rId4"/>
    <p:sldId id="286" r:id="rId5"/>
    <p:sldId id="283" r:id="rId6"/>
    <p:sldId id="288" r:id="rId7"/>
    <p:sldId id="289" r:id="rId8"/>
    <p:sldId id="292" r:id="rId9"/>
    <p:sldId id="291" r:id="rId10"/>
    <p:sldId id="290" r:id="rId11"/>
    <p:sldId id="293" r:id="rId12"/>
    <p:sldId id="294" r:id="rId13"/>
    <p:sldId id="295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6C084A-1F1A-4039-8339-E688D9000837}">
          <p14:sldIdLst>
            <p14:sldId id="279"/>
            <p14:sldId id="281"/>
            <p14:sldId id="287"/>
            <p14:sldId id="286"/>
            <p14:sldId id="283"/>
            <p14:sldId id="288"/>
            <p14:sldId id="289"/>
            <p14:sldId id="292"/>
            <p14:sldId id="291"/>
            <p14:sldId id="290"/>
            <p14:sldId id="293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A0"/>
    <a:srgbClr val="E54415"/>
    <a:srgbClr val="B1D0E5"/>
    <a:srgbClr val="F19300"/>
    <a:srgbClr val="FE0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15" autoAdjust="0"/>
  </p:normalViewPr>
  <p:slideViewPr>
    <p:cSldViewPr>
      <p:cViewPr>
        <p:scale>
          <a:sx n="60" d="100"/>
          <a:sy n="60" d="100"/>
        </p:scale>
        <p:origin x="-984" y="-1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5665B-D7E9-4DEF-8FC5-CF97FB764938}" type="datetimeFigureOut">
              <a:rPr lang="zh-CN" altLang="en-US" smtClean="0"/>
              <a:pPr/>
              <a:t>2022/2/26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0D62A-0EDC-4DC8-9C32-FB765812F0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47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0D62A-0EDC-4DC8-9C32-FB765812F04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50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429000" y="142876"/>
            <a:ext cx="8477251" cy="1571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7454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表格占位符 13"/>
          <p:cNvSpPr>
            <a:spLocks noGrp="1"/>
          </p:cNvSpPr>
          <p:nvPr>
            <p:ph type="tbl" sz="quarter" idx="10"/>
          </p:nvPr>
        </p:nvSpPr>
        <p:spPr>
          <a:xfrm>
            <a:off x="4190986" y="2714626"/>
            <a:ext cx="7429553" cy="285751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таблицы</a:t>
            </a:r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571462" y="428605"/>
            <a:ext cx="3333751" cy="2214563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>
          <a:xfrm>
            <a:off x="4190986" y="1428736"/>
            <a:ext cx="7429515" cy="1143014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4191000" y="500063"/>
            <a:ext cx="4953000" cy="7858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7978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占位符 6"/>
          <p:cNvSpPr>
            <a:spLocks noGrp="1"/>
          </p:cNvSpPr>
          <p:nvPr>
            <p:ph type="dgm" sz="quarter" idx="10"/>
          </p:nvPr>
        </p:nvSpPr>
        <p:spPr>
          <a:xfrm>
            <a:off x="4095736" y="571480"/>
            <a:ext cx="6953299" cy="4071966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1"/>
          </p:nvPr>
        </p:nvSpPr>
        <p:spPr>
          <a:xfrm>
            <a:off x="952501" y="571480"/>
            <a:ext cx="2857500" cy="400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4095751" y="4786313"/>
            <a:ext cx="4572000" cy="785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978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表占位符 2"/>
          <p:cNvSpPr>
            <a:spLocks noGrp="1"/>
          </p:cNvSpPr>
          <p:nvPr>
            <p:ph type="chart" sz="quarter" idx="10"/>
          </p:nvPr>
        </p:nvSpPr>
        <p:spPr>
          <a:xfrm>
            <a:off x="2381225" y="714357"/>
            <a:ext cx="7429500" cy="414337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диаграммы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6000751" y="5000625"/>
            <a:ext cx="3810000" cy="85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646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666751" y="1143000"/>
            <a:ext cx="10858500" cy="142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486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143493" y="142876"/>
            <a:ext cx="6667507" cy="1643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7840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8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6213" y="959087"/>
            <a:ext cx="12192000" cy="2834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97A0">
                  <a:alpha val="36863"/>
                </a:srgbClr>
              </a:gs>
            </a:gsLst>
            <a:lin ang="10800000" scaled="1"/>
            <a:tileRect/>
          </a:gradFill>
          <a:ln>
            <a:solidFill>
              <a:srgbClr val="B1D0E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36160" y="4607142"/>
            <a:ext cx="4655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</a:t>
            </a:r>
            <a:r>
              <a:rPr lang="ru-RU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ыполнила: </a:t>
            </a:r>
            <a:endParaRPr lang="ru-RU" b="1" dirty="0" smtClean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Гарифуллина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Лилия </a:t>
            </a:r>
            <a:r>
              <a:rPr lang="ru-RU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Назметдиновна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классный 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5 класса  МБОУ «</a:t>
            </a:r>
            <a:r>
              <a:rPr lang="ru-RU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Салауз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Муханская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ООШ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» Муслюмовского муниципального  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района </a:t>
            </a:r>
            <a:endParaRPr lang="ru-RU" dirty="0" smtClean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с.Салауз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-Мухан</a:t>
            </a:r>
            <a:endParaRPr lang="ru-RU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0" y="946070"/>
            <a:ext cx="12192000" cy="2834331"/>
          </a:xfrm>
        </p:spPr>
        <p:txBody>
          <a:bodyPr anchor="ctr"/>
          <a:lstStyle/>
          <a:p>
            <a:pPr marL="0" indent="0" algn="ctr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форматы воспитательных практик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257001"/>
            <a:ext cx="11737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«Воспитать человека – 2022»</a:t>
            </a:r>
          </a:p>
        </p:txBody>
      </p:sp>
    </p:spTree>
    <p:extLst>
      <p:ext uri="{BB962C8B-B14F-4D97-AF65-F5344CB8AC3E}">
        <p14:creationId xmlns:p14="http://schemas.microsoft.com/office/powerpoint/2010/main" val="349445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191344" y="127856"/>
            <a:ext cx="11491750" cy="708856"/>
          </a:xfrm>
        </p:spPr>
        <p:txBody>
          <a:bodyPr/>
          <a:lstStyle/>
          <a:p>
            <a:pPr marL="92075" indent="-4763" algn="ctr">
              <a:buNone/>
            </a:pP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altLang="zh-CN" sz="2800" b="1" dirty="0" err="1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Ивент</a:t>
            </a:r>
            <a:endParaRPr lang="zh-CN" altLang="en-US" sz="28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344" y="980728"/>
            <a:ext cx="11665296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45720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Итогом работы становится разработанный сценарий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ивента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по заданной теме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митапа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2253688"/>
            <a:ext cx="3960440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9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0" y="127856"/>
            <a:ext cx="12192000" cy="708856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Волонтерское </a:t>
            </a:r>
            <a:r>
              <a:rPr lang="ru-RU" altLang="zh-CN" sz="2800" b="1" dirty="0" err="1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коммьюнити</a:t>
            </a:r>
            <a:endParaRPr lang="zh-CN" altLang="en-US" sz="28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086651"/>
            <a:ext cx="3337624" cy="297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358" y="2204864"/>
            <a:ext cx="3186108" cy="4008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40"/>
          <a:stretch/>
        </p:blipFill>
        <p:spPr>
          <a:xfrm>
            <a:off x="8400255" y="1086651"/>
            <a:ext cx="2957011" cy="297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150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191344" y="404664"/>
            <a:ext cx="11809312" cy="1944216"/>
          </a:xfrm>
        </p:spPr>
        <p:txBody>
          <a:bodyPr/>
          <a:lstStyle/>
          <a:p>
            <a:pPr marL="0" indent="361950" algn="just">
              <a:buNone/>
            </a:pPr>
            <a:r>
              <a:rPr lang="ru-RU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Разнообразие средств, используемых в методике волонтерского обучения, может сделать процесс работы более занимательным и эффективным. Кроме того, это позволяет освоить новую социальную роль. Сегодня ребенок – ученик </a:t>
            </a:r>
            <a:r>
              <a:rPr lang="ru-RU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класса, а уже завтра может стать координатором международного волонтерского форума. </a:t>
            </a:r>
          </a:p>
          <a:p>
            <a:pPr marL="92075" indent="-4763">
              <a:buNone/>
            </a:pP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2636912"/>
            <a:ext cx="393305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7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10201" y="2636912"/>
            <a:ext cx="12192000" cy="1080120"/>
          </a:xfrm>
        </p:spPr>
        <p:txBody>
          <a:bodyPr/>
          <a:lstStyle/>
          <a:p>
            <a:pPr marL="92075" indent="-4763" algn="ctr">
              <a:buNone/>
            </a:pPr>
            <a:r>
              <a:rPr lang="ru-RU" altLang="zh-CN" sz="44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ru-RU" altLang="zh-CN" sz="4400" b="1" dirty="0" smtClean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zh-CN" altLang="en-US" sz="44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1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4936"/>
            <a:ext cx="12192000" cy="985664"/>
          </a:xfrm>
          <a:prstGeom prst="rect">
            <a:avLst/>
          </a:prstGeom>
          <a:solidFill>
            <a:schemeClr val="bg1">
              <a:lumMod val="8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0" y="188640"/>
            <a:ext cx="12192000" cy="936104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altLang="zh-CN" sz="2800" b="1" dirty="0" smtClean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21 </a:t>
            </a: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 – время информационных технологий</a:t>
            </a:r>
            <a:endParaRPr lang="zh-CN" altLang="en-US" sz="28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占位符 3"/>
          <p:cNvSpPr txBox="1">
            <a:spLocks/>
          </p:cNvSpPr>
          <p:nvPr/>
        </p:nvSpPr>
        <p:spPr>
          <a:xfrm rot="21600000">
            <a:off x="2069638" y="2060848"/>
            <a:ext cx="6978691" cy="29704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-4763">
              <a:buNone/>
            </a:pP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023748"/>
            <a:ext cx="113052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Z (или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Homelanders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домоседы) –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люди, родившиеся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период с 1997 по 2012 годы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Данное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поколение получает всю информацию в основном из Интернета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при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помощи мессенджеров. Поэтому у детей поколения Z часто отсутствуют важные навыки: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конструктивное взаимодействие и самоуправление;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создание мотивации на совместную деятельность;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распределение ролей в групповой работе для оптимального достижения результатов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Но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важно помнить: к какому бы поколению не принадлежали дети, к каждому нужен индивидуальный подход. Для достижения этой цели нужно внедрять новые форматы воспитательных практик, включающих генеративные формы, методы и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174417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84" y="924072"/>
            <a:ext cx="2843808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681045"/>
            <a:ext cx="3635896" cy="272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3" y="3681029"/>
            <a:ext cx="3708484" cy="2781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57" y="4221088"/>
            <a:ext cx="2718339" cy="2038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81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911424" y="2132856"/>
            <a:ext cx="10369152" cy="2376264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altLang="zh-CN" sz="54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</a:t>
            </a:r>
            <a:r>
              <a:rPr lang="ru-RU" altLang="zh-CN" sz="5400" b="1" dirty="0" smtClean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 и </a:t>
            </a:r>
            <a:r>
              <a:rPr lang="ru-RU" altLang="zh-CN" sz="54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им стать</a:t>
            </a:r>
            <a:endParaRPr lang="zh-CN" altLang="en-US" sz="54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3429000"/>
            <a:ext cx="1800200" cy="246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72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263352" y="127856"/>
            <a:ext cx="11593288" cy="708856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ru-RU" altLang="zh-CN" sz="2800" b="1" dirty="0" err="1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Классбилдинг</a:t>
            </a: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zh-CN" altLang="en-US" sz="28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980728"/>
            <a:ext cx="11593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Данное средство используется для создания комфортной среды в коллективе. В этом процессе задействована группа учеников с разным опытом, знаниями и умениями.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968" y="2420888"/>
            <a:ext cx="5076056" cy="3807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26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767408" y="127856"/>
            <a:ext cx="11161240" cy="852872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sz="2800" b="1" dirty="0">
                <a:solidFill>
                  <a:srgbClr val="0097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«</a:t>
            </a:r>
            <a:r>
              <a:rPr lang="ru-RU" sz="2800" b="1" dirty="0" err="1">
                <a:solidFill>
                  <a:srgbClr val="0097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Митап</a:t>
            </a:r>
            <a:r>
              <a:rPr lang="ru-RU" sz="2800" b="1" dirty="0">
                <a:solidFill>
                  <a:srgbClr val="0097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» </a:t>
            </a:r>
            <a:endParaRPr lang="zh-CN" altLang="en-US" sz="2800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196753"/>
            <a:ext cx="11017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рамках волонтерского движения мы проводим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митапы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Митап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(от англ.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встречаться) – встреча единомышленников для обсуждения общих вопросов, обмена опытом в неформальной обстановке, создания общего творческого продукта. </a:t>
            </a:r>
          </a:p>
          <a:p>
            <a:pPr indent="457200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митапах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дети делятся на тематические модули: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творцы;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экономисты;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поэты и т. д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Все участники модуля работают над одним общим делом (например, создание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буктрейлеров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синквейнов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кроссенсов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композиционных скетчей,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-артов,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лайнартов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 Разделение на модули зависит от цели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митапа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2432796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1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764704"/>
            <a:ext cx="3635896" cy="272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764704"/>
            <a:ext cx="3635896" cy="272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3645231"/>
            <a:ext cx="3172316" cy="3210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586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 rot="21600000">
            <a:off x="191344" y="260648"/>
            <a:ext cx="11665296" cy="1080120"/>
          </a:xfrm>
        </p:spPr>
        <p:txBody>
          <a:bodyPr anchor="ctr"/>
          <a:lstStyle/>
          <a:p>
            <a:pPr marL="92075" indent="-4763" algn="ctr">
              <a:buNone/>
            </a:pP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РАФТ (RAFT) – технология</a:t>
            </a:r>
            <a:b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zh-CN" sz="2800" b="1" dirty="0">
                <a:solidFill>
                  <a:srgbClr val="009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– Аудитория – Форма - Тема</a:t>
            </a:r>
            <a:endParaRPr lang="zh-CN" altLang="en-US" sz="2800" b="1" dirty="0">
              <a:solidFill>
                <a:srgbClr val="009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676494"/>
            <a:ext cx="5663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 именно: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Роль – учитель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Аудитория – ученики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– скетчи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Тема – «Навыки и компетенции XXI века»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2052737"/>
            <a:ext cx="3109913" cy="217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89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8"/>
          <a:stretch/>
        </p:blipFill>
        <p:spPr>
          <a:xfrm>
            <a:off x="3827239" y="1628800"/>
            <a:ext cx="4297665" cy="2641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3767519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63" y="476672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840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raining-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training-01</Template>
  <TotalTime>454</TotalTime>
  <Words>368</Words>
  <Application>Microsoft Office PowerPoint</Application>
  <PresentationFormat>Произвольный</PresentationFormat>
  <Paragraphs>39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1_training-01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УчебныеПрезентации.рф;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Учеба и книги</dc:title>
  <dc:creator>УчебныеПрезентации.РФ</dc:creator>
  <cp:lastModifiedBy>Фатихова</cp:lastModifiedBy>
  <cp:revision>19</cp:revision>
  <dcterms:created xsi:type="dcterms:W3CDTF">2012-07-31T13:58:46Z</dcterms:created>
  <dcterms:modified xsi:type="dcterms:W3CDTF">2022-02-26T16:22:54Z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193013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